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9" r:id="rId3"/>
    <p:sldId id="260" r:id="rId4"/>
    <p:sldId id="257" r:id="rId5"/>
    <p:sldId id="258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A7D37CFF-1FD6-4FC6-B009-5CA6001C9A4B}">
          <p14:sldIdLst>
            <p14:sldId id="256"/>
            <p14:sldId id="259"/>
            <p14:sldId id="260"/>
          </p14:sldIdLst>
        </p14:section>
        <p14:section name="Seção sem Título" id="{BA8ACFEE-C330-4847-B27D-6F3C70F0DBF4}">
          <p14:sldIdLst>
            <p14:sldId id="257"/>
            <p14:sldId id="258"/>
            <p14:sldId id="261"/>
            <p14:sldId id="262"/>
            <p14:sldId id="263"/>
            <p14:sldId id="264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5C"/>
    <a:srgbClr val="BC8F00"/>
    <a:srgbClr val="029EEC"/>
    <a:srgbClr val="5FB6FD"/>
    <a:srgbClr val="6188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>
        <p:scale>
          <a:sx n="40" d="100"/>
          <a:sy n="40" d="100"/>
        </p:scale>
        <p:origin x="1170" y="7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407DA-CA8E-4838-8820-8DFC2BC98DBA}" type="datetimeFigureOut">
              <a:rPr lang="pt-BR" smtClean="0"/>
              <a:t>23/05/2021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D2A2B5-8AC5-454A-B72B-67F06DBBA2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5764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BA2E9F-7EDE-4813-8890-6D23CF3761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E675E80-8916-49CA-BAB8-B267D57BD4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95E231-3AA6-44D4-9048-F7BE49487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23/05/2021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00D4491-5676-4C5D-A723-C3BFB08B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6A5188-DB62-41F6-9CC3-F0FD54C9D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820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0EB792-2CDB-4010-8891-F9A3F755E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3174029-6BCC-434C-9D8F-3F64CEA01D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7F7FE9B-91F9-4512-88B4-F478B3758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23/05/2021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B90E32A-F427-436F-9DDC-01206A1F9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4C3678-589A-4707-B67C-57550FF08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1706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86BAC22-B413-44B6-AF1B-DDC5FE248F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F84E159-981A-44D5-8347-F1675F28F7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87348E-EB39-45BD-B629-E7B9106C2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23/05/2021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AC797E0-F7E4-4A33-8479-C651ECFF9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2D518B-D234-4ABC-902B-C02A8068D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3290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C86F0C-99F4-4D16-A0C3-CB2134F82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B92CFC-2439-4347-AB5A-4C222A12B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45A48C6-575E-434F-AFF8-70B7B48D1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23/05/2021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5801BB-C995-4FF1-BED4-470902603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1D774F6-7EBE-45D7-A984-58C835122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0698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486E52-95F5-4907-A856-3AA1C4780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D5E9B12-3CB9-41F7-A0D6-5E50D8F4C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C00B4F-BEC0-4BF9-A311-74FDFCDD1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23/05/2021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9B19CB7-7BF3-4924-B616-8FA950444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B8125-D0C8-4AB1-B9E3-3D6E6CCC7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2098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19DB3D-068F-4F25-B134-A6036F0B4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FA6CDA-BE80-4646-B7E3-F330030307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3EAD86C-532E-4F4A-88E5-290AA94933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925C0DF-D91A-4867-B6D0-C8703511A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23/05/2021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711E03A-2AB9-418E-84C6-788CB1928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D191857-98E7-4B31-B452-FB8F2AE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2888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08D922-1A27-422E-A31B-5F9B9B86D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863D51-119F-45BE-8601-90ED09239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36B7B55-C166-44E2-B6A1-51200107EB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3E2EBCF-8398-4847-AC3C-A50F9D2040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3A0C790-2D17-4BF9-AFDE-1544EF0170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DC53ED9-1D64-4843-9A0A-5C6BDD8DD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23/05/2021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AB655BF-931D-4586-B5D6-DB5949401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866100A-6ED2-41DC-9D09-290F31F18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421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BF93AC-49C1-47F3-9B78-7732B858F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9D79B9B-FB12-4C06-815D-6DEAA2615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23/05/2021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8B19CC9-9884-464F-B98D-028267056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11A8D82-845B-4AE4-9786-49519973C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848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F5E38AC-3FE6-4706-83E5-F950CDDA2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23/05/2021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BAC3A79-EB08-400E-9303-51E7FFC6E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F53D061-F8F6-44CA-B141-B0C5DB877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0500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828057-0830-4C49-ADCB-9E5E446B6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7D1BBD-F5D4-43DB-BBEB-B2E878451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2CD7183-F94E-489C-88D3-5F6A3D11DE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63AE04B-F286-4A20-ADE7-497865F62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23/05/2021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D750975-3D78-496D-8307-75FBC8B4E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58C0DB8-4C6D-4F41-B72F-632F9B2A5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4051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CF8042-E471-40E2-9150-4021326BF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B22880D-DBF2-4C7A-8CC2-F80699D68F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DE30D9E-B3DE-4BE3-B59E-B71AB8711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CB7F003-93CA-42D8-90A1-6E125E4A3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23/05/2021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BC116E8-A372-45E1-BF42-4C09878EE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40C10F8-75A2-41D8-8FC1-F130AFC41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720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B70DC43-E4BC-41E7-BED1-9210CDB7A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BDCF2D-926F-4AA5-B1C4-56B4CBA46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8DB4798-42C1-4688-BD9A-F67EB3C7F0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AD971-D8C0-4E63-8DB6-89BE381E62EE}" type="datetimeFigureOut">
              <a:rPr lang="pt-BR" smtClean="0"/>
              <a:t>23/05/2021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009DE5-413E-4515-B979-5F76D1C5CF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98B75C-9C88-46E7-AE3D-0CF515F611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6641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sv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2181F1CC-8AA2-4197-81B3-083EF6B8A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9799" y="944057"/>
            <a:ext cx="7278102" cy="425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Espaço Reservado para Imagem 2" descr="tulipas">
            <a:extLst>
              <a:ext uri="{FF2B5EF4-FFF2-40B4-BE49-F238E27FC236}">
                <a16:creationId xmlns:a16="http://schemas.microsoft.com/office/drawing/2014/main" id="{CF74D72C-C019-4A39-B85A-94CB5A7BA71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29670" y="-1"/>
            <a:ext cx="5062330" cy="6911351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ACF4D032-EB89-4EF8-B582-5E69CA05FC27}"/>
              </a:ext>
            </a:extLst>
          </p:cNvPr>
          <p:cNvSpPr/>
          <p:nvPr/>
        </p:nvSpPr>
        <p:spPr>
          <a:xfrm>
            <a:off x="7129670" y="-1"/>
            <a:ext cx="5062330" cy="685800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894984-68FF-4263-BD7E-9CCD689A27F7}"/>
              </a:ext>
            </a:extLst>
          </p:cNvPr>
          <p:cNvSpPr txBox="1"/>
          <p:nvPr/>
        </p:nvSpPr>
        <p:spPr>
          <a:xfrm flipH="1">
            <a:off x="2115197" y="2472710"/>
            <a:ext cx="5894268" cy="1200329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elix Titling" panose="04060505060202020A04" pitchFamily="82" charset="0"/>
              </a:rPr>
              <a:t>ARTES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79E4203C-2922-4844-B2DA-8AEF34372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1011">
            <a:off x="-60091" y="3165328"/>
            <a:ext cx="3122922" cy="306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CD8C8DC-94E1-4188-8E64-1C6BF34DC3BC}"/>
              </a:ext>
            </a:extLst>
          </p:cNvPr>
          <p:cNvSpPr/>
          <p:nvPr/>
        </p:nvSpPr>
        <p:spPr>
          <a:xfrm rot="1482305">
            <a:off x="855114" y="5026624"/>
            <a:ext cx="425983" cy="24098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2410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AFA3F2BA-70FF-43D7-AEE7-FBED02E0B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262" y="-2423412"/>
            <a:ext cx="6376737" cy="778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9F2273A5-5FDB-42F5-A92A-A81A06FDD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758" y="559258"/>
            <a:ext cx="11423181" cy="1871638"/>
          </a:xfrm>
          <a:effectLst>
            <a:outerShdw blurRad="50800" dist="50800" dir="5400000" algn="ctr" rotWithShape="0">
              <a:schemeClr val="accent2">
                <a:lumMod val="75000"/>
                <a:alpha val="59000"/>
              </a:schemeClr>
            </a:outerShdw>
          </a:effectLst>
        </p:spPr>
        <p:txBody>
          <a:bodyPr>
            <a:normAutofit fontScale="90000"/>
          </a:bodyPr>
          <a:lstStyle/>
          <a:p>
            <a:pPr algn="ctr"/>
            <a:r>
              <a:rPr lang="pt-BR" b="1" dirty="0">
                <a:latin typeface="Microsoft PhagsPa" panose="020B0502040204020203" pitchFamily="34" charset="0"/>
              </a:rPr>
              <a:t>TABELAS</a:t>
            </a:r>
            <a:br>
              <a:rPr lang="pt-BR" b="1" dirty="0">
                <a:latin typeface="Microsoft PhagsPa" panose="020B0502040204020203" pitchFamily="34" charset="0"/>
              </a:rPr>
            </a:br>
            <a:r>
              <a:rPr lang="pt-BR" b="1" dirty="0">
                <a:latin typeface="Microsoft PhagsPa" panose="020B0502040204020203" pitchFamily="34" charset="0"/>
              </a:rPr>
              <a:t>&amp; </a:t>
            </a:r>
            <a:br>
              <a:rPr lang="pt-BR" b="1" dirty="0">
                <a:latin typeface="Microsoft PhagsPa" panose="020B0502040204020203" pitchFamily="34" charset="0"/>
              </a:rPr>
            </a:br>
            <a:r>
              <a:rPr lang="pt-BR" b="1" dirty="0">
                <a:latin typeface="Microsoft PhagsPa" panose="020B0502040204020203" pitchFamily="34" charset="0"/>
              </a:rPr>
              <a:t>MODELO LÓGICO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8F089852-C8AE-4429-B385-3AC3D7E55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822" y="2700996"/>
            <a:ext cx="3720355" cy="390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943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44034DF-58A4-4B09-A3CD-80ED38FC0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350" y="577516"/>
            <a:ext cx="10515600" cy="1325563"/>
          </a:xfrm>
          <a:effectLst>
            <a:outerShdw blurRad="50800" dist="50800" dir="5400000" algn="ctr" rotWithShape="0">
              <a:schemeClr val="tx1">
                <a:alpha val="49000"/>
              </a:schemeClr>
            </a:outerShdw>
          </a:effectLst>
        </p:spPr>
        <p:txBody>
          <a:bodyPr/>
          <a:lstStyle/>
          <a:p>
            <a:r>
              <a:rPr lang="pt-BR" b="1" dirty="0">
                <a:latin typeface="Microsoft PhagsPa" panose="020B0502040204020203" pitchFamily="34" charset="0"/>
              </a:rPr>
              <a:t>ARQUIVOS </a:t>
            </a:r>
          </a:p>
        </p:txBody>
      </p:sp>
      <p:pic>
        <p:nvPicPr>
          <p:cNvPr id="9" name="Google Shape;843;p63">
            <a:extLst>
              <a:ext uri="{FF2B5EF4-FFF2-40B4-BE49-F238E27FC236}">
                <a16:creationId xmlns:a16="http://schemas.microsoft.com/office/drawing/2014/main" id="{90FBE9F0-668D-4F2D-89F7-02F635AF4F9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31850" y="2116062"/>
            <a:ext cx="7728300" cy="4164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F70A3985-004F-4522-A916-30C7CCCF5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563" y="-938965"/>
            <a:ext cx="5629275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620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CE49BF-748B-49B9-8EE4-738F8C1E5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3480"/>
            <a:ext cx="5542671" cy="219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584AB07-23F6-4E69-A946-914FB3658B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95975" y="-1297280"/>
            <a:ext cx="9144000" cy="2387600"/>
          </a:xfrm>
        </p:spPr>
        <p:txBody>
          <a:bodyPr/>
          <a:lstStyle/>
          <a:p>
            <a:r>
              <a:rPr lang="pt-BR" dirty="0">
                <a:latin typeface="Copperplate Gothic Bold" panose="020E0705020206020404" pitchFamily="34" charset="0"/>
              </a:rPr>
              <a:t>CONTEXTO</a:t>
            </a:r>
          </a:p>
        </p:txBody>
      </p:sp>
      <p:sp>
        <p:nvSpPr>
          <p:cNvPr id="4" name="Google Shape;347;p30">
            <a:extLst>
              <a:ext uri="{FF2B5EF4-FFF2-40B4-BE49-F238E27FC236}">
                <a16:creationId xmlns:a16="http://schemas.microsoft.com/office/drawing/2014/main" id="{DD4CBD55-114F-43B1-B83B-845AA9A47C5B}"/>
              </a:ext>
            </a:extLst>
          </p:cNvPr>
          <p:cNvSpPr txBox="1">
            <a:spLocks/>
          </p:cNvSpPr>
          <p:nvPr/>
        </p:nvSpPr>
        <p:spPr>
          <a:xfrm>
            <a:off x="379758" y="1597561"/>
            <a:ext cx="11812242" cy="74861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Um site que consiste em informações, dicas e  técnicas sobre desenhos para os usuários cadastrados</a:t>
            </a:r>
            <a:r>
              <a:rPr lang="pt-BR" sz="1400" dirty="0">
                <a:solidFill>
                  <a:schemeClr val="lt1"/>
                </a:solidFill>
              </a:rPr>
              <a:t>.</a:t>
            </a:r>
          </a:p>
        </p:txBody>
      </p:sp>
      <p:pic>
        <p:nvPicPr>
          <p:cNvPr id="1026" name="Picture 2" descr="Otimização de sites: seu SEO está saudável?- Raccoon">
            <a:extLst>
              <a:ext uri="{FF2B5EF4-FFF2-40B4-BE49-F238E27FC236}">
                <a16:creationId xmlns:a16="http://schemas.microsoft.com/office/drawing/2014/main" id="{7E7818F8-0BF3-47EC-BEAC-DB3899526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0" y="2621109"/>
            <a:ext cx="403860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1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F88355-0FD6-4E88-9436-E38AF57DC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774" y="999650"/>
            <a:ext cx="7699895" cy="1325563"/>
          </a:xfrm>
          <a:effectLst>
            <a:outerShdw blurRad="50800" dist="38100" dir="2700000" algn="tl" rotWithShape="0">
              <a:srgbClr val="FF0000">
                <a:alpha val="55000"/>
              </a:srgbClr>
            </a:outerShdw>
          </a:effectLst>
        </p:spPr>
        <p:txBody>
          <a:bodyPr>
            <a:noAutofit/>
          </a:bodyPr>
          <a:lstStyle/>
          <a:p>
            <a:pPr algn="ctr"/>
            <a:r>
              <a:rPr lang="pt-BR" b="1" dirty="0">
                <a:latin typeface="Microsoft PhagsPa" panose="020B0502040204020203" pitchFamily="34" charset="0"/>
                <a:ea typeface="Segoe UI Black" panose="020B0A02040204020203" pitchFamily="34" charset="0"/>
              </a:rPr>
              <a:t>HLD E LLD DE SOLUÇÃO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4E9047-C52E-42C2-9939-BE8748605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66557">
            <a:off x="8602447" y="-441405"/>
            <a:ext cx="4388998" cy="24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7A28943-C50E-40D8-B6AD-91AEC31176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612" y="1897881"/>
            <a:ext cx="4754217" cy="475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43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431 0.02917 L -0.5431 0.0294 C -0.54089 0.02871 -0.53854 0.02824 -0.53633 0.02778 C -0.53021 0.02662 -0.53334 0.02801 -0.53021 0.02639 C -0.53112 0.02639 -0.53542 0.02593 -0.53633 0.02593 C -0.53841 0.02616 -0.54037 0.02639 -0.54232 0.02662 C -0.5444 0.0294 -0.54232 0.02616 -0.54232 0.02917 C -0.54232 0.02986 -0.54284 0.03033 -0.5431 0.03079 C -0.54336 0.03056 -0.54414 0.03033 -0.54401 0.02986 C -0.54349 0.02986 -0.54258 0.0294 -0.54141 0.02917 C -0.53737 0.02871 -0.53282 0.02871 -0.52865 0.02824 C -0.5267 0.02709 -0.52565 0.02639 -0.52435 0.025 C -0.52396 0.02454 -0.52383 0.02385 -0.52357 0.02315 C -0.52383 0.02269 -0.52318 0.02199 -0.52435 0.02199 C -0.52526 0.02176 -0.52565 0.02222 -0.52604 0.02269 C -0.52657 0.02315 -0.52657 0.02361 -0.52683 0.02431 C -0.52657 0.02547 -0.52644 0.02685 -0.52604 0.02824 C -0.52591 0.02871 -0.52565 0.02894 -0.52526 0.02917 C -0.52448 0.02963 -0.52383 0.02986 -0.52253 0.03033 C -0.52201 0.03033 -0.5211 0.03033 -0.52006 0.03056 C -0.5142 0.0301 -0.51459 0.03079 -0.5125 0.02871 C -0.51133 0.02778 -0.5099 0.02547 -0.5099 0.0257 C -0.51016 0.025 -0.50977 0.02431 -0.51081 0.02431 C -0.51172 0.02431 -0.51198 0.02477 -0.5125 0.025 C -0.51289 0.02547 -0.51302 0.02593 -0.51315 0.02616 C -0.51263 0.02685 -0.51224 0.02801 -0.51159 0.02894 C -0.51133 0.02917 -0.5112 0.02963 -0.51081 0.02986 C -0.51016 0.0301 -0.50899 0.03033 -0.50821 0.03056 C -0.50742 0.03079 -0.50651 0.03125 -0.5056 0.03125 C -0.50391 0.03125 -0.50209 0.03125 -0.50039 0.03079 C -0.4974 0.0301 -0.49688 0.0294 -0.49623 0.02824 C -0.49584 0.02778 -0.49558 0.02709 -0.49532 0.02662 C -0.49492 0.02709 -0.49427 0.02778 -0.49375 0.02801 C -0.49323 0.02871 -0.49258 0.02986 -0.49024 0.03033 C -0.48894 0.03033 -0.48737 0.03033 -0.48594 0.03056 L -0.48008 0.02986 C -0.47917 0.02986 -0.47761 0.02986 -0.47748 0.02986 C -0.47591 0.02639 -0.47591 0.02662 -0.48177 0.02616 C -0.48347 0.02639 -0.48776 0.02662 -0.48959 0.02709 C -0.4905 0.02778 -0.49102 0.02824 -0.49193 0.02871 C -0.49128 0.02986 -0.49232 0.03079 -0.48854 0.03172 C -0.4875 0.03195 -0.48633 0.03195 -0.48529 0.03195 C -0.48321 0.03172 -0.48099 0.03125 -0.47917 0.03079 C -0.47761 0.03033 -0.47578 0.02917 -0.47578 0.0294 C -0.47552 0.02871 -0.47604 0.02801 -0.47487 0.02778 C -0.47435 0.02732 -0.47383 0.02801 -0.47318 0.02801 C -0.47201 0.02847 -0.47032 0.02894 -0.46888 0.02917 C -0.46628 0.02986 -0.46381 0.03125 -0.46042 0.03195 C -0.45964 0.03218 -0.45873 0.03218 -0.45808 0.03218 C -0.45729 0.03218 -0.44974 0.03125 -0.44844 0.03079 C -0.44779 0.03056 -0.44792 0.0301 -0.44766 0.02986 C -0.44792 0.02894 -0.44662 0.02685 -0.45104 0.02662 C -0.45196 0.02662 -0.45274 0.02685 -0.45378 0.02685 C -0.4543 0.02732 -0.45521 0.02778 -0.45534 0.02801 C -0.45547 0.02917 -0.45599 0.03033 -0.45274 0.03125 C -0.45196 0.03125 -0.45104 0.03125 -0.45026 0.03172 C -0.44792 0.03125 -0.44571 0.03125 -0.44349 0.03125 C -0.44193 0.03125 -0.44076 0.03079 -0.4392 0.03056 C -0.43789 0.03033 -0.43633 0.03033 -0.43503 0.03033 C -0.43373 0.0301 -0.43269 0.02986 -0.43138 0.02986 C -0.43008 0.02963 -0.42852 0.02986 -0.42709 0.02963 C -0.42591 0.0294 -0.425 0.02894 -0.42383 0.02871 C -0.42227 0.02801 -0.42123 0.02778 -0.42123 0.02662 C -0.42123 0.02639 -0.42188 0.02593 -0.42214 0.02547 C -0.42318 0.02593 -0.42474 0.02639 -0.42552 0.02662 C -0.42748 0.02778 -0.42539 0.02917 -0.42474 0.02986 C -0.42448 0.03033 -0.42474 0.03079 -0.42383 0.03079 C -0.42084 0.03125 -0.41758 0.03125 -0.41433 0.03172 C -0.41211 0.03125 -0.40977 0.03172 -0.40769 0.03125 C -0.40469 0.03079 -0.40287 0.0301 -0.40078 0.02963 C -0.40117 0.02871 -0.40091 0.02778 -0.40352 0.02685 C -0.4043 0.02662 -0.4056 0.02662 -0.40677 0.02639 C -0.40782 0.02662 -0.4099 0.02685 -0.41003 0.02778 C -0.41068 0.02824 -0.40925 0.02894 -0.40847 0.02963 C -0.40782 0.02986 -0.4069 0.0301 -0.40586 0.03056 C -0.40469 0.03125 -0.40261 0.03195 -0.40078 0.03218 C -0.39974 0.03218 -0.39857 0.03218 -0.39727 0.03241 C -0.39571 0.03218 -0.39375 0.03218 -0.39219 0.03195 C -0.39063 0.03125 -0.39011 0.02986 -0.38972 0.02917 C -0.38894 0.02963 -0.38789 0.02986 -0.38711 0.02986 C -0.38477 0.03125 -0.3862 0.03125 -0.38203 0.03195 C -0.38099 0.03218 -0.37969 0.03218 -0.37865 0.03218 C -0.37631 0.03218 -0.37396 0.03218 -0.37201 0.03195 C -0.37071 0.03195 -0.3694 0.03172 -0.36927 0.03125 C -0.36888 0.03033 -0.3694 0.02986 -0.37006 0.02917 C -0.37058 0.02894 -0.37201 0.02871 -0.37266 0.02824 C -0.37305 0.02801 -0.37292 0.02778 -0.37357 0.02778 C -0.37422 0.02732 -0.37513 0.02732 -0.37617 0.02709 C -0.37748 0.02709 -0.37891 0.02685 -0.38047 0.02685 C -0.38229 0.02709 -0.38477 0.02709 -0.38633 0.02778 C -0.38737 0.02778 -0.38789 0.02824 -0.38789 0.02871 C -0.38789 0.02963 -0.3875 0.03033 -0.38633 0.03125 C -0.38529 0.03218 -0.38047 0.03241 -0.37865 0.03264 C -0.37435 0.03241 -0.36979 0.03241 -0.36589 0.03195 C -0.36459 0.03172 -0.36498 0.03079 -0.3642 0.03033 C -0.36302 0.02986 -0.3599 0.02894 -0.3599 0.02917 C -0.35808 0.02917 -0.35625 0.02917 -0.35482 0.02963 C -0.35326 0.02986 -0.35196 0.0301 -0.35052 0.03033 C -0.34909 0.03033 -0.34753 0.03033 -0.34623 0.03056 C -0.33841 0.03033 -0.3362 0.03125 -0.33177 0.02986 C -0.33073 0.02963 -0.33008 0.02917 -0.32917 0.02894 C -0.33086 0.02778 -0.33125 0.02709 -0.33438 0.02639 C -0.33542 0.02616 -0.33659 0.02616 -0.33776 0.02593 C -0.34102 0.02616 -0.34545 0.02547 -0.34792 0.02639 C -0.34974 0.02685 -0.34818 0.02824 -0.34714 0.02894 C -0.34414 0.03079 -0.34219 0.03079 -0.33776 0.03125 C -0.33464 0.03125 -0.33099 0.03125 -0.32839 0.03033 C -0.32735 0.02986 -0.32657 0.02963 -0.32591 0.02917 C -0.325 0.0294 -0.32084 0.03033 -0.31888 0.03033 C -0.31706 0.03033 -0.31485 0.0301 -0.31302 0.02986 C -0.3125 0.02986 -0.31133 0.02963 -0.31133 0.02917 C -0.31133 0.02778 -0.31341 0.02778 -0.31641 0.02709 C -0.31745 0.02732 -0.31927 0.02709 -0.31992 0.02778 C -0.32032 0.02778 -0.31849 0.02801 -0.3181 0.02824 C -0.31732 0.02894 -0.31732 0.0294 -0.31641 0.02986 C -0.31589 0.02986 -0.31472 0.0301 -0.31381 0.03033 C -0.31224 0.03033 -0.30873 0.03079 -0.30873 0.03125 C -0.30508 0.03079 -0.30091 0.03125 -0.29766 0.03033 C -0.2961 0.02986 -0.29714 0.02917 -0.29675 0.02871 C -0.29649 0.02778 -0.29714 0.02685 -0.29597 0.02616 C -0.29492 0.02547 -0.29271 0.025 -0.29089 0.02477 C -0.28998 0.02454 -0.28659 0.02431 -0.28737 0.02454 C -0.28854 0.02477 -0.29037 0.02477 -0.29167 0.025 C -0.29258 0.02523 -0.29336 0.02547 -0.2944 0.02547 C -0.29466 0.02593 -0.29727 0.02685 -0.29675 0.02709 C -0.29649 0.02778 -0.29519 0.02778 -0.2944 0.02801 C -0.29206 0.02871 -0.29167 0.02871 -0.28907 0.02894 C -0.28607 0.02986 -0.28594 0.02986 -0.28828 0.03218 C -0.28867 0.03241 -0.29011 0.03264 -0.29089 0.03287 C -0.29167 0.0331 -0.2944 0.03334 -0.29336 0.03334 C -0.28867 0.03287 -0.28399 0.03241 -0.27969 0.03172 L -0.27461 0.03033 C -0.27331 0.02847 -0.27474 0.02917 -0.27201 0.02986 C -0.27136 0.0301 -0.27045 0.03033 -0.26953 0.03056 C -0.26615 0.03033 -0.26237 0.03033 -0.25938 0.02986 C -0.25795 0.02963 -0.25769 0.02894 -0.25756 0.02824 C -0.25742 0.02778 -0.25808 0.02685 -0.25847 0.02616 C -0.25847 0.02593 -0.25873 0.02547 -0.25938 0.02547 C -0.26003 0.025 -0.26107 0.025 -0.26185 0.02477 C -0.26433 0.02477 -0.26849 0.025 -0.27045 0.02547 C -0.27123 0.02593 -0.27149 0.02639 -0.27201 0.02662 C -0.27175 0.02732 -0.27162 0.02801 -0.27123 0.02871 C -0.2711 0.02894 -0.2711 0.0294 -0.27045 0.02963 C -0.26979 0.02986 -0.26875 0.02986 -0.26771 0.02986 C -0.26641 0.02986 -0.26511 0.02986 -0.26367 0.02986 C -0.25847 0.02986 -0.25352 0.0301 -0.24909 0.02917 C -0.24675 0.02871 -0.24232 0.02778 -0.24232 0.02801 C -0.24167 0.02709 -0.24076 0.02662 -0.2405 0.02639 C -0.24037 0.02593 -0.23998 0.025 -0.24141 0.025 C -0.24414 0.025 -0.24584 0.02593 -0.24831 0.02639 C -0.24766 0.02778 -0.24714 0.02871 -0.24662 0.02986 C -0.24649 0.02986 -0.2461 0.03033 -0.24558 0.03056 C -0.24506 0.03125 -0.24427 0.03172 -0.2431 0.03195 C -0.24219 0.03218 -0.24089 0.03218 -0.23972 0.03218 C -0.23607 0.03218 -0.23229 0.03195 -0.22865 0.03172 C -0.22761 0.03125 -0.2267 0.03125 -0.22604 0.03079 C -0.22552 0.03033 -0.22552 0.0301 -0.22526 0.02986 C -0.225 0.02917 -0.22474 0.02871 -0.22435 0.02801 C -0.22383 0.02871 -0.22305 0.02894 -0.22266 0.02963 C -0.22201 0.0301 -0.22214 0.03125 -0.22097 0.03195 C -0.22058 0.03218 -0.21927 0.03218 -0.21836 0.03241 C -0.21615 0.03218 -0.21341 0.03218 -0.21159 0.03172 C -0.21055 0.03125 -0.21068 0.03033 -0.21068 0.02986 C -0.21068 0.0301 -0.21276 0.02894 -0.21159 0.02894 C -0.20938 0.02917 -0.20821 0.02986 -0.20638 0.03033 C -0.20534 0.03056 -0.20417 0.03079 -0.20313 0.03125 C -0.20091 0.03079 -0.19766 0.03125 -0.19623 0.03033 C -0.19584 0.0301 -0.20104 0.02847 -0.20131 0.02824 C -0.20052 0.02778 -0.20026 0.02685 -0.19883 0.02639 C -0.19779 0.02616 -0.19558 0.02593 -0.19466 0.02616 C -0.19362 0.02639 -0.19558 0.02685 -0.19623 0.02709 C -0.19701 0.02778 -0.19792 0.02801 -0.19883 0.02824 C -0.19909 0.02871 -0.2 0.02917 -0.19974 0.02963 C -0.19935 0.02986 -0.19818 0.0301 -0.19714 0.03056 C -0.19375 0.03195 -0.19336 0.03172 -0.18854 0.03195 C -0.18881 0.03241 -0.19089 0.03334 -0.18946 0.03357 C -0.18815 0.03449 -0.18529 0.03357 -0.18347 0.03334 C -0.17995 0.03287 -0.17409 0.03125 -0.17409 0.03148 C -0.17253 0.02917 -0.17175 0.02778 -0.1681 0.02593 C -0.16758 0.02547 -0.16446 0.02477 -0.16472 0.02547 C -0.16563 0.02616 -0.17097 0.02685 -0.17331 0.02778 C -0.17474 0.02824 -0.17604 0.02894 -0.17761 0.02986 C -0.17813 0.0301 -0.1793 0.03033 -0.17917 0.03079 C -0.17904 0.03195 -0.178 0.03241 -0.1767 0.03334 C -0.17591 0.03334 -0.17435 0.03357 -0.17331 0.03449 C -0.17149 0.03357 -0.16953 0.0338 -0.1681 0.03334 C -0.16524 0.03264 -0.16328 0.03172 -0.16133 0.03033 C -0.16068 0.02986 -0.16094 0.0294 -0.16055 0.02894 C -0.16029 0.02871 -0.15977 0.02824 -0.15951 0.02801 C -0.15951 0.02824 -0.15912 0.02917 -0.15873 0.02986 C -0.15847 0.02986 -0.15847 0.03033 -0.15795 0.03056 C -0.15703 0.03079 -0.15573 0.03125 -0.15443 0.03125 C -0.15039 0.03195 -0.15078 0.03195 -0.14675 0.03218 C -0.14571 0.03195 -0.13959 0.03079 -0.1392 0.03056 C -0.13763 0.02986 -0.13737 0.02871 -0.13659 0.02778 C -0.13685 0.02778 -0.13685 0.02709 -0.13737 0.02685 C -0.14037 0.02547 -0.14063 0.02593 -0.14506 0.02547 C -0.14649 0.02547 -0.14831 0.02547 -0.14935 0.02593 C -0.15039 0.02616 -0.15026 0.02662 -0.15026 0.02709 C -0.15026 0.02778 -0.15013 0.02847 -0.14935 0.02894 C -0.14818 0.02963 -0.14545 0.02986 -0.14349 0.02986 C -0.14206 0.02986 -0.1405 0.02986 -0.1392 0.02986 C -0.13334 0.02917 -0.13477 0.02894 -0.12982 0.02778 C -0.12839 0.02778 -0.12696 0.02709 -0.12565 0.02685 C -0.12409 0.02639 -0.12318 0.02547 -0.12136 0.025 C -0.1142 0.02315 -0.10977 0.02315 -0.10248 0.02153 C -0.09974 0.02107 -0.09766 0.02014 -0.09479 0.01968 C -0.08815 0.01829 -0.07474 0.01551 -0.0668 0.01435 C -0.06016 0.01297 -0.05352 0.01227 -0.04714 0.01111 C -0.04167 0.01042 -0.03334 0.0088 -0.02839 0.00764 C -0.02227 0.00602 -0.01589 0.00463 -0.01042 0.00301 C -0.00886 0.00232 -0.00716 0.00162 -0.00547 0.00116 C 3.125E-6 -2.59259E-6 -0.00339 0.00116 3.125E-6 -2.59259E-6 " pathEditMode="relative" rAng="0" ptsTypes="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9" dur="3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96" y="-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3D2D1F-AE31-49B8-BDD7-E36ED6A59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018" y="-211651"/>
            <a:ext cx="10515600" cy="1325563"/>
          </a:xfrm>
        </p:spPr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HLD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4BACD52E-0B29-40E2-A8DD-524318B4B164}"/>
              </a:ext>
            </a:extLst>
          </p:cNvPr>
          <p:cNvCxnSpPr/>
          <p:nvPr/>
        </p:nvCxnSpPr>
        <p:spPr>
          <a:xfrm>
            <a:off x="675249" y="773723"/>
            <a:ext cx="824133" cy="0"/>
          </a:xfrm>
          <a:prstGeom prst="line">
            <a:avLst/>
          </a:prstGeom>
          <a:ln w="28575">
            <a:solidFill>
              <a:srgbClr val="BC8F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0E630B49-D936-4A33-8600-EB7D61140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336" y="901504"/>
            <a:ext cx="2861603" cy="286160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6BB7678-1E7E-41D3-83E1-E342EEAE9F04}"/>
              </a:ext>
            </a:extLst>
          </p:cNvPr>
          <p:cNvSpPr txBox="1"/>
          <p:nvPr/>
        </p:nvSpPr>
        <p:spPr>
          <a:xfrm>
            <a:off x="1828799" y="1409425"/>
            <a:ext cx="185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+mj-lt"/>
                <a:cs typeface="Times New Roman" panose="02020603050405020304" pitchFamily="18" charset="0"/>
              </a:rPr>
              <a:t>Usuário se cadastra no site 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19312AF8-E7F3-47BF-8234-5E775EF4F615}"/>
              </a:ext>
            </a:extLst>
          </p:cNvPr>
          <p:cNvCxnSpPr/>
          <p:nvPr/>
        </p:nvCxnSpPr>
        <p:spPr>
          <a:xfrm flipV="1">
            <a:off x="4149969" y="1856935"/>
            <a:ext cx="0" cy="137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: Curvo 20">
            <a:extLst>
              <a:ext uri="{FF2B5EF4-FFF2-40B4-BE49-F238E27FC236}">
                <a16:creationId xmlns:a16="http://schemas.microsoft.com/office/drawing/2014/main" id="{9A40837C-20DD-4241-AAD8-A63FA193B1A0}"/>
              </a:ext>
            </a:extLst>
          </p:cNvPr>
          <p:cNvCxnSpPr>
            <a:cxnSpLocks/>
          </p:cNvCxnSpPr>
          <p:nvPr/>
        </p:nvCxnSpPr>
        <p:spPr>
          <a:xfrm flipV="1">
            <a:off x="3073788" y="1998084"/>
            <a:ext cx="1616614" cy="700821"/>
          </a:xfrm>
          <a:prstGeom prst="curvedConnector3">
            <a:avLst>
              <a:gd name="adj1" fmla="val 54351"/>
            </a:avLst>
          </a:prstGeom>
          <a:ln w="44450" cap="rnd">
            <a:solidFill>
              <a:srgbClr val="BC8F00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9620E97-4139-4D05-8097-6CCDDF0D1DD9}"/>
              </a:ext>
            </a:extLst>
          </p:cNvPr>
          <p:cNvSpPr txBox="1"/>
          <p:nvPr/>
        </p:nvSpPr>
        <p:spPr>
          <a:xfrm>
            <a:off x="6486026" y="605692"/>
            <a:ext cx="2945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+mj-lt"/>
                <a:cs typeface="Times New Roman" panose="02020603050405020304" pitchFamily="18" charset="0"/>
              </a:rPr>
              <a:t>Acessa as dicas de seu interesse</a:t>
            </a:r>
          </a:p>
        </p:txBody>
      </p:sp>
      <p:cxnSp>
        <p:nvCxnSpPr>
          <p:cNvPr id="36" name="Conector: Curvo 35">
            <a:extLst>
              <a:ext uri="{FF2B5EF4-FFF2-40B4-BE49-F238E27FC236}">
                <a16:creationId xmlns:a16="http://schemas.microsoft.com/office/drawing/2014/main" id="{908E4F84-0F7D-4470-AAE9-DECF3A2C3475}"/>
              </a:ext>
            </a:extLst>
          </p:cNvPr>
          <p:cNvCxnSpPr>
            <a:cxnSpLocks/>
          </p:cNvCxnSpPr>
          <p:nvPr/>
        </p:nvCxnSpPr>
        <p:spPr>
          <a:xfrm>
            <a:off x="7232330" y="1811184"/>
            <a:ext cx="1722706" cy="713075"/>
          </a:xfrm>
          <a:prstGeom prst="curvedConnector3">
            <a:avLst/>
          </a:prstGeom>
          <a:ln w="41275">
            <a:solidFill>
              <a:srgbClr val="BC8F00"/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Imagem 37">
            <a:extLst>
              <a:ext uri="{FF2B5EF4-FFF2-40B4-BE49-F238E27FC236}">
                <a16:creationId xmlns:a16="http://schemas.microsoft.com/office/drawing/2014/main" id="{55A612E9-091D-4745-BF41-89AF242E3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249" y="1631733"/>
            <a:ext cx="2346738" cy="2346738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C3FDF1D3-0D6F-4CD4-84B0-52B3B2664D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081" y="281353"/>
            <a:ext cx="2408141" cy="2408141"/>
          </a:xfrm>
          <a:prstGeom prst="rect">
            <a:avLst/>
          </a:prstGeom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786FFD75-654D-41D0-A0B4-90E3BF0685CF}"/>
              </a:ext>
            </a:extLst>
          </p:cNvPr>
          <p:cNvSpPr txBox="1"/>
          <p:nvPr/>
        </p:nvSpPr>
        <p:spPr>
          <a:xfrm flipH="1">
            <a:off x="9099246" y="4001259"/>
            <a:ext cx="2715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+mj-lt"/>
              </a:rPr>
              <a:t>Juntará conhecimento e dados de suas navegações </a:t>
            </a:r>
          </a:p>
        </p:txBody>
      </p:sp>
      <p:cxnSp>
        <p:nvCxnSpPr>
          <p:cNvPr id="43" name="Conector: Curvo 42">
            <a:extLst>
              <a:ext uri="{FF2B5EF4-FFF2-40B4-BE49-F238E27FC236}">
                <a16:creationId xmlns:a16="http://schemas.microsoft.com/office/drawing/2014/main" id="{31C014EC-1E16-4A30-8C66-0AA3DD6B963E}"/>
              </a:ext>
            </a:extLst>
          </p:cNvPr>
          <p:cNvCxnSpPr>
            <a:cxnSpLocks/>
          </p:cNvCxnSpPr>
          <p:nvPr/>
        </p:nvCxnSpPr>
        <p:spPr>
          <a:xfrm rot="10800000" flipV="1">
            <a:off x="7634990" y="4324425"/>
            <a:ext cx="1409259" cy="971032"/>
          </a:xfrm>
          <a:prstGeom prst="curvedConnector3">
            <a:avLst/>
          </a:prstGeom>
          <a:ln w="41275">
            <a:solidFill>
              <a:srgbClr val="BC8F00"/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Imagem 48">
            <a:extLst>
              <a:ext uri="{FF2B5EF4-FFF2-40B4-BE49-F238E27FC236}">
                <a16:creationId xmlns:a16="http://schemas.microsoft.com/office/drawing/2014/main" id="{FFD2EC47-CAFE-46F4-A02A-01753AD5DC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699" y="4168507"/>
            <a:ext cx="2996538" cy="2996538"/>
          </a:xfrm>
          <a:prstGeom prst="rect">
            <a:avLst/>
          </a:prstGeom>
        </p:spPr>
      </p:pic>
      <p:sp>
        <p:nvSpPr>
          <p:cNvPr id="50" name="CaixaDeTexto 49">
            <a:extLst>
              <a:ext uri="{FF2B5EF4-FFF2-40B4-BE49-F238E27FC236}">
                <a16:creationId xmlns:a16="http://schemas.microsoft.com/office/drawing/2014/main" id="{C71AB60E-7426-4CB8-9AB0-1299861BD5FB}"/>
              </a:ext>
            </a:extLst>
          </p:cNvPr>
          <p:cNvSpPr txBox="1"/>
          <p:nvPr/>
        </p:nvSpPr>
        <p:spPr>
          <a:xfrm flipH="1">
            <a:off x="7625865" y="5641412"/>
            <a:ext cx="3101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+mj-lt"/>
              </a:rPr>
              <a:t>Se formarão dashboards para a exibição de todos os dados dos conhecimentos aprimorados</a:t>
            </a:r>
          </a:p>
        </p:txBody>
      </p:sp>
      <p:cxnSp>
        <p:nvCxnSpPr>
          <p:cNvPr id="19" name="Conector: Curvo 18">
            <a:extLst>
              <a:ext uri="{FF2B5EF4-FFF2-40B4-BE49-F238E27FC236}">
                <a16:creationId xmlns:a16="http://schemas.microsoft.com/office/drawing/2014/main" id="{C9593BCF-B7D9-4CEB-9C47-DACD3F0245A2}"/>
              </a:ext>
            </a:extLst>
          </p:cNvPr>
          <p:cNvCxnSpPr>
            <a:cxnSpLocks/>
          </p:cNvCxnSpPr>
          <p:nvPr/>
        </p:nvCxnSpPr>
        <p:spPr>
          <a:xfrm rot="10800000">
            <a:off x="3491341" y="4779655"/>
            <a:ext cx="1443922" cy="668919"/>
          </a:xfrm>
          <a:prstGeom prst="curvedConnector3">
            <a:avLst>
              <a:gd name="adj1" fmla="val 50000"/>
            </a:avLst>
          </a:prstGeom>
          <a:ln w="41275">
            <a:solidFill>
              <a:srgbClr val="BC8F00"/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m 19">
            <a:extLst>
              <a:ext uri="{FF2B5EF4-FFF2-40B4-BE49-F238E27FC236}">
                <a16:creationId xmlns:a16="http://schemas.microsoft.com/office/drawing/2014/main" id="{86D34460-D985-4684-8BC1-396EB591D6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07" y="3501092"/>
            <a:ext cx="2706149" cy="2706149"/>
          </a:xfrm>
          <a:prstGeom prst="rect">
            <a:avLst/>
          </a:prstGeom>
        </p:spPr>
      </p:pic>
      <p:sp>
        <p:nvSpPr>
          <p:cNvPr id="22" name="CaixaDeTexto 25">
            <a:extLst>
              <a:ext uri="{FF2B5EF4-FFF2-40B4-BE49-F238E27FC236}">
                <a16:creationId xmlns:a16="http://schemas.microsoft.com/office/drawing/2014/main" id="{F508D12C-09AD-45C2-89E1-C13F6B3DD934}"/>
              </a:ext>
            </a:extLst>
          </p:cNvPr>
          <p:cNvSpPr txBox="1"/>
          <p:nvPr/>
        </p:nvSpPr>
        <p:spPr>
          <a:xfrm flipH="1">
            <a:off x="892922" y="5803808"/>
            <a:ext cx="3101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>
                <a:latin typeface="+mj-lt"/>
              </a:rPr>
              <a:t>Central de suporte para incidentes e requisições.</a:t>
            </a:r>
          </a:p>
        </p:txBody>
      </p:sp>
    </p:spTree>
    <p:extLst>
      <p:ext uri="{BB962C8B-B14F-4D97-AF65-F5344CB8AC3E}">
        <p14:creationId xmlns:p14="http://schemas.microsoft.com/office/powerpoint/2010/main" val="4250331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63A482-9826-4962-B2DD-E3A7DC5DF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0483" y="-368878"/>
            <a:ext cx="10515600" cy="1325563"/>
          </a:xfrm>
        </p:spPr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LLD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73100544-C7CF-46E4-8D68-7ACDDAAFA8A7}"/>
              </a:ext>
            </a:extLst>
          </p:cNvPr>
          <p:cNvCxnSpPr/>
          <p:nvPr/>
        </p:nvCxnSpPr>
        <p:spPr>
          <a:xfrm>
            <a:off x="435640" y="622355"/>
            <a:ext cx="824133" cy="0"/>
          </a:xfrm>
          <a:prstGeom prst="line">
            <a:avLst/>
          </a:prstGeom>
          <a:ln w="28575">
            <a:solidFill>
              <a:srgbClr val="BC8F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Gráfico 5" descr="Nuvem">
            <a:extLst>
              <a:ext uri="{FF2B5EF4-FFF2-40B4-BE49-F238E27FC236}">
                <a16:creationId xmlns:a16="http://schemas.microsoft.com/office/drawing/2014/main" id="{FA6CBD01-4FA3-45C5-B773-8A5ADB607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545" y="-1031219"/>
            <a:ext cx="4889030" cy="460913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CD384F4-14AF-4D55-A2AB-EB0AA60E0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392" y="47965"/>
            <a:ext cx="1707469" cy="49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áfico 8" descr="Servidor">
            <a:extLst>
              <a:ext uri="{FF2B5EF4-FFF2-40B4-BE49-F238E27FC236}">
                <a16:creationId xmlns:a16="http://schemas.microsoft.com/office/drawing/2014/main" id="{A33A725A-DDEA-4336-B161-CF9C2E0F8E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01781" y="620540"/>
            <a:ext cx="652806" cy="652806"/>
          </a:xfrm>
          <a:prstGeom prst="rect">
            <a:avLst/>
          </a:prstGeom>
        </p:spPr>
      </p:pic>
      <p:pic>
        <p:nvPicPr>
          <p:cNvPr id="2054" name="Picture 6" descr="Node.js – Wikipédia, a enciclopédia livre">
            <a:extLst>
              <a:ext uri="{FF2B5EF4-FFF2-40B4-BE49-F238E27FC236}">
                <a16:creationId xmlns:a16="http://schemas.microsoft.com/office/drawing/2014/main" id="{FF0C4978-590F-4E2A-B1D9-961D73F4B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355" y="1537678"/>
            <a:ext cx="1366533" cy="83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082ED9-5295-4D32-8504-DB4669C92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262" y="917533"/>
            <a:ext cx="1705856" cy="170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EXTAK Núcleo Criativo - Sites, Sistemas e Aplicativos">
            <a:extLst>
              <a:ext uri="{FF2B5EF4-FFF2-40B4-BE49-F238E27FC236}">
                <a16:creationId xmlns:a16="http://schemas.microsoft.com/office/drawing/2014/main" id="{4490C2D5-1C0A-4271-9967-FC736221C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924" y="305279"/>
            <a:ext cx="2038940" cy="91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377EBBA4-B414-4AFC-B995-AB9E7F6D94C5}"/>
              </a:ext>
            </a:extLst>
          </p:cNvPr>
          <p:cNvSpPr/>
          <p:nvPr/>
        </p:nvSpPr>
        <p:spPr>
          <a:xfrm>
            <a:off x="70277" y="3516856"/>
            <a:ext cx="5884747" cy="31332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Picture 4" descr="Roteador ACtion RG 1200 Wi-Fi 5 Intelbras - intelbras">
            <a:extLst>
              <a:ext uri="{FF2B5EF4-FFF2-40B4-BE49-F238E27FC236}">
                <a16:creationId xmlns:a16="http://schemas.microsoft.com/office/drawing/2014/main" id="{0DEADC33-F692-4EAA-B961-F95EF45F7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97" y="3636386"/>
            <a:ext cx="1117849" cy="111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B95C5B6C-41B7-4769-BD7C-D979B73FD5B5}"/>
              </a:ext>
            </a:extLst>
          </p:cNvPr>
          <p:cNvSpPr txBox="1"/>
          <p:nvPr/>
        </p:nvSpPr>
        <p:spPr>
          <a:xfrm>
            <a:off x="78543" y="4754235"/>
            <a:ext cx="18313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effectLst/>
                <a:latin typeface="Muli"/>
              </a:rPr>
              <a:t>Roteador Wireless TP-Link 450mbps</a:t>
            </a:r>
            <a:endParaRPr lang="pt-BR" sz="1400" b="1" dirty="0">
              <a:latin typeface="Muli"/>
            </a:endParaRPr>
          </a:p>
        </p:txBody>
      </p:sp>
      <p:pic>
        <p:nvPicPr>
          <p:cNvPr id="2064" name="Picture 16" descr="Laptop-Notizbuch-PNG-Bild | Fotografia de leão, Fotos, Texturas">
            <a:extLst>
              <a:ext uri="{FF2B5EF4-FFF2-40B4-BE49-F238E27FC236}">
                <a16:creationId xmlns:a16="http://schemas.microsoft.com/office/drawing/2014/main" id="{269F5471-DB9B-4C2D-9BA6-72637756F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554" y="3698428"/>
            <a:ext cx="1427682" cy="101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Node.js – Wikipédia, a enciclopédia livre">
            <a:extLst>
              <a:ext uri="{FF2B5EF4-FFF2-40B4-BE49-F238E27FC236}">
                <a16:creationId xmlns:a16="http://schemas.microsoft.com/office/drawing/2014/main" id="{745D3424-5159-4EC2-B2BA-48A6C504A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798" y="3942685"/>
            <a:ext cx="853945" cy="52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DEXTAK Núcleo Criativo - Sites, Sistemas e Aplicativos">
            <a:extLst>
              <a:ext uri="{FF2B5EF4-FFF2-40B4-BE49-F238E27FC236}">
                <a16:creationId xmlns:a16="http://schemas.microsoft.com/office/drawing/2014/main" id="{C2F5CFE9-F071-4D1B-9027-4D19B938E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938" y="3658989"/>
            <a:ext cx="1377247" cy="61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498;p26">
            <a:extLst>
              <a:ext uri="{FF2B5EF4-FFF2-40B4-BE49-F238E27FC236}">
                <a16:creationId xmlns:a16="http://schemas.microsoft.com/office/drawing/2014/main" id="{CFB72578-05C7-4CC1-B68F-EA7424345D85}"/>
              </a:ext>
            </a:extLst>
          </p:cNvPr>
          <p:cNvSpPr txBox="1"/>
          <p:nvPr/>
        </p:nvSpPr>
        <p:spPr>
          <a:xfrm>
            <a:off x="893912" y="4729352"/>
            <a:ext cx="3646830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Notebook Dell Core i5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Memória de 8GB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Disco rígido de 1TB</a:t>
            </a:r>
            <a:endParaRPr sz="1400" b="1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9" name="Picture 18" descr="Html5 Js Css3 Logo Png">
            <a:extLst>
              <a:ext uri="{FF2B5EF4-FFF2-40B4-BE49-F238E27FC236}">
                <a16:creationId xmlns:a16="http://schemas.microsoft.com/office/drawing/2014/main" id="{21E724D2-4A4B-4D99-BCE7-BA71D4D5D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363" y="4508720"/>
            <a:ext cx="1570224" cy="59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Vivo logo - PNG e Vetor - Download de Logo">
            <a:extLst>
              <a:ext uri="{FF2B5EF4-FFF2-40B4-BE49-F238E27FC236}">
                <a16:creationId xmlns:a16="http://schemas.microsoft.com/office/drawing/2014/main" id="{70553E74-52FD-4E04-9A4E-9F823D09D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773" y="5828663"/>
            <a:ext cx="1294667" cy="48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Google Shape;498;p26">
            <a:extLst>
              <a:ext uri="{FF2B5EF4-FFF2-40B4-BE49-F238E27FC236}">
                <a16:creationId xmlns:a16="http://schemas.microsoft.com/office/drawing/2014/main" id="{65F8700D-64F2-4BF3-9E74-9B38A4A24C95}"/>
              </a:ext>
            </a:extLst>
          </p:cNvPr>
          <p:cNvSpPr txBox="1"/>
          <p:nvPr/>
        </p:nvSpPr>
        <p:spPr>
          <a:xfrm>
            <a:off x="2096220" y="5936288"/>
            <a:ext cx="364683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Internet de 100MB da VIVO</a:t>
            </a:r>
            <a:endParaRPr sz="1600" b="1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2" name="Gráfico 31" descr="Torre de Celular">
            <a:extLst>
              <a:ext uri="{FF2B5EF4-FFF2-40B4-BE49-F238E27FC236}">
                <a16:creationId xmlns:a16="http://schemas.microsoft.com/office/drawing/2014/main" id="{931E2910-9356-47A4-8290-2DFC27FF7E9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114060" y="2668845"/>
            <a:ext cx="908319" cy="914400"/>
          </a:xfrm>
          <a:prstGeom prst="rect">
            <a:avLst/>
          </a:prstGeom>
        </p:spPr>
      </p:pic>
      <p:sp>
        <p:nvSpPr>
          <p:cNvPr id="33" name="Google Shape;498;p26">
            <a:extLst>
              <a:ext uri="{FF2B5EF4-FFF2-40B4-BE49-F238E27FC236}">
                <a16:creationId xmlns:a16="http://schemas.microsoft.com/office/drawing/2014/main" id="{071979D3-3F77-405D-BB1C-8989A966B006}"/>
              </a:ext>
            </a:extLst>
          </p:cNvPr>
          <p:cNvSpPr txBox="1"/>
          <p:nvPr/>
        </p:nvSpPr>
        <p:spPr>
          <a:xfrm>
            <a:off x="1099368" y="2978277"/>
            <a:ext cx="364683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BC8F00"/>
                </a:solidFill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Desenvolvimento</a:t>
            </a:r>
            <a:endParaRPr sz="2000" b="1" dirty="0">
              <a:solidFill>
                <a:srgbClr val="BC8F00"/>
              </a:solidFill>
              <a:latin typeface="Times New Roman" panose="02020603050405020304" pitchFamily="18" charset="0"/>
              <a:ea typeface="Muli"/>
              <a:cs typeface="Times New Roman" panose="02020603050405020304" pitchFamily="18" charset="0"/>
              <a:sym typeface="Muli"/>
            </a:endParaRP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786B8D47-44E7-44D4-AA65-6DC0152BB881}"/>
              </a:ext>
            </a:extLst>
          </p:cNvPr>
          <p:cNvSpPr/>
          <p:nvPr/>
        </p:nvSpPr>
        <p:spPr>
          <a:xfrm>
            <a:off x="6228710" y="3516856"/>
            <a:ext cx="5884747" cy="3133210"/>
          </a:xfrm>
          <a:prstGeom prst="rect">
            <a:avLst/>
          </a:prstGeom>
          <a:noFill/>
          <a:ln w="28575">
            <a:solidFill>
              <a:srgbClr val="BC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Google Shape;498;p26">
            <a:extLst>
              <a:ext uri="{FF2B5EF4-FFF2-40B4-BE49-F238E27FC236}">
                <a16:creationId xmlns:a16="http://schemas.microsoft.com/office/drawing/2014/main" id="{8441F05C-ED62-41E7-88F3-96849B91C2C5}"/>
              </a:ext>
            </a:extLst>
          </p:cNvPr>
          <p:cNvSpPr txBox="1"/>
          <p:nvPr/>
        </p:nvSpPr>
        <p:spPr>
          <a:xfrm>
            <a:off x="7610621" y="2968913"/>
            <a:ext cx="364683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Usuário</a:t>
            </a:r>
            <a:endParaRPr sz="2000" b="1" dirty="0">
              <a:latin typeface="Times New Roman" panose="02020603050405020304" pitchFamily="18" charset="0"/>
              <a:ea typeface="Muli"/>
              <a:cs typeface="Times New Roman" panose="02020603050405020304" pitchFamily="18" charset="0"/>
              <a:sym typeface="Muli"/>
            </a:endParaRPr>
          </a:p>
        </p:txBody>
      </p:sp>
      <p:sp>
        <p:nvSpPr>
          <p:cNvPr id="41" name="Google Shape;497;p26">
            <a:extLst>
              <a:ext uri="{FF2B5EF4-FFF2-40B4-BE49-F238E27FC236}">
                <a16:creationId xmlns:a16="http://schemas.microsoft.com/office/drawing/2014/main" id="{387B6D49-530B-4B8A-8688-54D81803C0F4}"/>
              </a:ext>
            </a:extLst>
          </p:cNvPr>
          <p:cNvSpPr txBox="1"/>
          <p:nvPr/>
        </p:nvSpPr>
        <p:spPr>
          <a:xfrm>
            <a:off x="8999280" y="3547275"/>
            <a:ext cx="2639245" cy="117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Dispositivo móvel IOS/Android ou computador com acesso a internet e sistema operacional Linux/Windows/MacOS</a:t>
            </a:r>
            <a:endParaRPr sz="1400" b="1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070" name="Picture 22">
            <a:extLst>
              <a:ext uri="{FF2B5EF4-FFF2-40B4-BE49-F238E27FC236}">
                <a16:creationId xmlns:a16="http://schemas.microsoft.com/office/drawing/2014/main" id="{0EE74D81-5DAE-4E10-A985-0DB5ECD73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348" y="3494179"/>
            <a:ext cx="3066315" cy="163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Gráfico 46" descr="Torre de Celular">
            <a:extLst>
              <a:ext uri="{FF2B5EF4-FFF2-40B4-BE49-F238E27FC236}">
                <a16:creationId xmlns:a16="http://schemas.microsoft.com/office/drawing/2014/main" id="{ABD2D68E-03EA-45E9-91AB-849B25E4618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379891" y="2661357"/>
            <a:ext cx="908319" cy="914400"/>
          </a:xfrm>
          <a:prstGeom prst="rect">
            <a:avLst/>
          </a:prstGeom>
        </p:spPr>
      </p:pic>
      <p:pic>
        <p:nvPicPr>
          <p:cNvPr id="48" name="Picture 2" descr="Chrome Logo | Significado, História e PNG">
            <a:extLst>
              <a:ext uri="{FF2B5EF4-FFF2-40B4-BE49-F238E27FC236}">
                <a16:creationId xmlns:a16="http://schemas.microsoft.com/office/drawing/2014/main" id="{EA1DC437-14EB-4D83-875B-5902E0C1E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092" y="4685309"/>
            <a:ext cx="526157" cy="29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>
            <a:extLst>
              <a:ext uri="{FF2B5EF4-FFF2-40B4-BE49-F238E27FC236}">
                <a16:creationId xmlns:a16="http://schemas.microsoft.com/office/drawing/2014/main" id="{ABFB914D-EA15-40C9-A76A-4B6F668B3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3329" y="4655650"/>
            <a:ext cx="355280" cy="35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Opera Logo – Navegador Opera Logo – Opera Browser Logo - PNG e Vetor -  Download de Logo">
            <a:extLst>
              <a:ext uri="{FF2B5EF4-FFF2-40B4-BE49-F238E27FC236}">
                <a16:creationId xmlns:a16="http://schemas.microsoft.com/office/drawing/2014/main" id="{FE67F5F7-C913-448D-A095-36A675957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6666" y="4680457"/>
            <a:ext cx="304620" cy="30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">
            <a:extLst>
              <a:ext uri="{FF2B5EF4-FFF2-40B4-BE49-F238E27FC236}">
                <a16:creationId xmlns:a16="http://schemas.microsoft.com/office/drawing/2014/main" id="{E7DACD00-53C3-4744-A497-5521B03B7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9343" y="4661450"/>
            <a:ext cx="324375" cy="33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CaixaDeTexto 51">
            <a:extLst>
              <a:ext uri="{FF2B5EF4-FFF2-40B4-BE49-F238E27FC236}">
                <a16:creationId xmlns:a16="http://schemas.microsoft.com/office/drawing/2014/main" id="{C4AD7E48-AD31-40EC-A3B4-47975144B2F1}"/>
              </a:ext>
            </a:extLst>
          </p:cNvPr>
          <p:cNvSpPr txBox="1"/>
          <p:nvPr/>
        </p:nvSpPr>
        <p:spPr>
          <a:xfrm>
            <a:off x="8140206" y="5193310"/>
            <a:ext cx="20617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i="0" dirty="0">
                <a:effectLst/>
                <a:latin typeface="Muli"/>
              </a:rPr>
              <a:t>Rede Wi-Fi </a:t>
            </a:r>
          </a:p>
          <a:p>
            <a:pPr algn="ctr"/>
            <a:r>
              <a:rPr lang="pt-BR" sz="1600" b="1" i="0" dirty="0">
                <a:effectLst/>
                <a:latin typeface="Muli"/>
              </a:rPr>
              <a:t>ou </a:t>
            </a:r>
          </a:p>
          <a:p>
            <a:pPr algn="ctr"/>
            <a:r>
              <a:rPr lang="pt-BR" sz="1600" b="1" i="0" dirty="0">
                <a:effectLst/>
                <a:latin typeface="Muli"/>
              </a:rPr>
              <a:t>Redes 3G/4G</a:t>
            </a:r>
            <a:endParaRPr lang="pt-BR" sz="1600" b="1" dirty="0">
              <a:latin typeface="Muli"/>
            </a:endParaRPr>
          </a:p>
        </p:txBody>
      </p:sp>
      <p:pic>
        <p:nvPicPr>
          <p:cNvPr id="2072" name="Picture 24">
            <a:extLst>
              <a:ext uri="{FF2B5EF4-FFF2-40B4-BE49-F238E27FC236}">
                <a16:creationId xmlns:a16="http://schemas.microsoft.com/office/drawing/2014/main" id="{3B624585-A780-4F1F-97CF-AD788B1C1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780" y="6170183"/>
            <a:ext cx="370312" cy="27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A8B01DE-AF51-4C5A-A02D-121B897A9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605" y="-56643"/>
            <a:ext cx="2290058" cy="219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Conector: Curvo 41">
            <a:extLst>
              <a:ext uri="{FF2B5EF4-FFF2-40B4-BE49-F238E27FC236}">
                <a16:creationId xmlns:a16="http://schemas.microsoft.com/office/drawing/2014/main" id="{CF103480-C5C8-409A-B7D1-28F09B1F44B9}"/>
              </a:ext>
            </a:extLst>
          </p:cNvPr>
          <p:cNvCxnSpPr>
            <a:cxnSpLocks/>
            <a:stCxn id="1026" idx="1"/>
          </p:cNvCxnSpPr>
          <p:nvPr/>
        </p:nvCxnSpPr>
        <p:spPr>
          <a:xfrm rot="10800000" flipV="1">
            <a:off x="5079103" y="1041238"/>
            <a:ext cx="1781503" cy="2463256"/>
          </a:xfrm>
          <a:prstGeom prst="curvedConnector2">
            <a:avLst/>
          </a:prstGeom>
          <a:ln w="41275">
            <a:solidFill>
              <a:srgbClr val="BC8F00"/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: Curvo 43">
            <a:extLst>
              <a:ext uri="{FF2B5EF4-FFF2-40B4-BE49-F238E27FC236}">
                <a16:creationId xmlns:a16="http://schemas.microsoft.com/office/drawing/2014/main" id="{3A39864A-1440-48AE-B1B5-C30F0BF6B27C}"/>
              </a:ext>
            </a:extLst>
          </p:cNvPr>
          <p:cNvCxnSpPr>
            <a:cxnSpLocks/>
            <a:endCxn id="1026" idx="3"/>
          </p:cNvCxnSpPr>
          <p:nvPr/>
        </p:nvCxnSpPr>
        <p:spPr>
          <a:xfrm rot="16200000" flipV="1">
            <a:off x="8859674" y="1332227"/>
            <a:ext cx="2445960" cy="1863982"/>
          </a:xfrm>
          <a:prstGeom prst="curvedConnector2">
            <a:avLst/>
          </a:prstGeom>
          <a:ln w="41275">
            <a:solidFill>
              <a:schemeClr val="tx1"/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Google Shape;498;p26">
            <a:extLst>
              <a:ext uri="{FF2B5EF4-FFF2-40B4-BE49-F238E27FC236}">
                <a16:creationId xmlns:a16="http://schemas.microsoft.com/office/drawing/2014/main" id="{B95BA77F-362C-42FD-AE5F-AC1E3FDFA224}"/>
              </a:ext>
            </a:extLst>
          </p:cNvPr>
          <p:cNvSpPr txBox="1"/>
          <p:nvPr/>
        </p:nvSpPr>
        <p:spPr>
          <a:xfrm>
            <a:off x="6217696" y="1894395"/>
            <a:ext cx="364683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BC8F00"/>
                </a:solidFill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Central </a:t>
            </a:r>
            <a:r>
              <a:rPr lang="pt-BR" sz="2000" b="1" dirty="0"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Suporte</a:t>
            </a:r>
            <a:endParaRPr sz="2000" b="1" dirty="0">
              <a:latin typeface="Times New Roman" panose="02020603050405020304" pitchFamily="18" charset="0"/>
              <a:ea typeface="Muli"/>
              <a:cs typeface="Times New Roman" panose="02020603050405020304" pitchFamily="18" charset="0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689987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>
            <a:extLst>
              <a:ext uri="{FF2B5EF4-FFF2-40B4-BE49-F238E27FC236}">
                <a16:creationId xmlns:a16="http://schemas.microsoft.com/office/drawing/2014/main" id="{ACB6F7EA-878D-4B5A-A4CF-D62E6014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78610">
            <a:off x="1560275" y="-652145"/>
            <a:ext cx="3436131" cy="343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andprint, Handprint Clipart, Graffiti PNG Transparent Clipart Image and  PSD File for Free Download | Digitais de mãos, Clip art, Festa de tinta">
            <a:extLst>
              <a:ext uri="{FF2B5EF4-FFF2-40B4-BE49-F238E27FC236}">
                <a16:creationId xmlns:a16="http://schemas.microsoft.com/office/drawing/2014/main" id="{D93D202C-C80B-40FF-A204-FC5DBC4C35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32"/>
          <a:stretch/>
        </p:blipFill>
        <p:spPr bwMode="auto">
          <a:xfrm rot="19894351">
            <a:off x="6933992" y="-287032"/>
            <a:ext cx="3275772" cy="293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511A5D6-C1F3-487F-BC1B-58E41FF98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025" y="746030"/>
            <a:ext cx="10515600" cy="1325563"/>
          </a:xfrm>
          <a:effectLst>
            <a:outerShdw blurRad="50800" dist="50800" dir="5400000" algn="ctr" rotWithShape="0">
              <a:srgbClr val="FFFF00">
                <a:alpha val="58000"/>
              </a:srgbClr>
            </a:outerShdw>
          </a:effectLst>
        </p:spPr>
        <p:txBody>
          <a:bodyPr/>
          <a:lstStyle/>
          <a:p>
            <a:r>
              <a:rPr lang="pt-BR" b="1" dirty="0">
                <a:latin typeface="Microsoft PhagsPa" panose="020B0502040204020203" pitchFamily="34" charset="0"/>
                <a:ea typeface="Segoe UI Black" panose="020B0A02040204020203" pitchFamily="34" charset="0"/>
              </a:rPr>
              <a:t>FERRAMENTA DE GESTÃO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45EA314-BC5E-453E-8773-974C5876F3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590" y="1408812"/>
            <a:ext cx="5748130" cy="574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25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857D1EBF-51D1-4FFE-AAAD-813D6F3EF5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82" b="9267"/>
          <a:stretch/>
        </p:blipFill>
        <p:spPr>
          <a:xfrm>
            <a:off x="459526" y="827231"/>
            <a:ext cx="11272948" cy="47916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82232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6F7C88BD-D699-47DD-B12B-C67AB08B1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20652">
            <a:off x="3667123" y="-940941"/>
            <a:ext cx="4857750" cy="4657725"/>
          </a:xfrm>
          <a:prstGeom prst="rect">
            <a:avLst/>
          </a:prstGeom>
          <a:noFill/>
          <a:effectLst>
            <a:outerShdw blurRad="8382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359BE4-E0F1-429E-8E98-0455AE747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74319"/>
            <a:ext cx="9144000" cy="2387600"/>
          </a:xfrm>
          <a:effectLst>
            <a:outerShdw blurRad="50800" dist="50800" dir="5400000" algn="ctr" rotWithShape="0">
              <a:schemeClr val="accent1">
                <a:alpha val="53000"/>
              </a:schemeClr>
            </a:outerShdw>
          </a:effectLst>
        </p:spPr>
        <p:txBody>
          <a:bodyPr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pt-BR" sz="4400" b="1" dirty="0">
                <a:latin typeface="Microsoft PhagsPa" panose="020B0502040204020203" pitchFamily="34" charset="0"/>
              </a:rPr>
              <a:t>SITE INSTITUCIONAL </a:t>
            </a:r>
            <a:br>
              <a:rPr lang="pt-BR" sz="4400" b="1" dirty="0">
                <a:latin typeface="Microsoft PhagsPa" panose="020B0502040204020203" pitchFamily="34" charset="0"/>
              </a:rPr>
            </a:br>
            <a:r>
              <a:rPr lang="pt-BR" sz="4400" b="1" dirty="0">
                <a:latin typeface="Microsoft PhagsPa" panose="020B0502040204020203" pitchFamily="34" charset="0"/>
              </a:rPr>
              <a:t>&amp;</a:t>
            </a:r>
            <a:br>
              <a:rPr lang="pt-BR" sz="4400" b="1" dirty="0">
                <a:latin typeface="Microsoft PhagsPa" panose="020B0502040204020203" pitchFamily="34" charset="0"/>
              </a:rPr>
            </a:br>
            <a:r>
              <a:rPr lang="pt-BR" sz="4400" b="1" dirty="0">
                <a:latin typeface="Microsoft PhagsPa" panose="020B0502040204020203" pitchFamily="34" charset="0"/>
              </a:rPr>
              <a:t>DASHBOARD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04C01F-F8EF-470F-A770-E0145BC26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619" y="2364960"/>
            <a:ext cx="4828761" cy="482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ursor - ícones de setas grátis">
            <a:extLst>
              <a:ext uri="{FF2B5EF4-FFF2-40B4-BE49-F238E27FC236}">
                <a16:creationId xmlns:a16="http://schemas.microsoft.com/office/drawing/2014/main" id="{318F2234-464F-4C4A-88D4-5BF96473B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636" y="4752560"/>
            <a:ext cx="437321" cy="43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12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55D562-A1D4-4626-8617-80AD27474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539" y="325368"/>
            <a:ext cx="10515600" cy="1325563"/>
          </a:xfrm>
          <a:effectLst>
            <a:outerShdw blurRad="50800" dist="50800" dir="5400000" algn="ctr" rotWithShape="0">
              <a:srgbClr val="7030A0">
                <a:alpha val="49000"/>
              </a:srgbClr>
            </a:outerShdw>
          </a:effectLst>
        </p:spPr>
        <p:txBody>
          <a:bodyPr/>
          <a:lstStyle/>
          <a:p>
            <a:r>
              <a:rPr lang="pt-BR" b="1" dirty="0">
                <a:latin typeface="Microsoft PhagsPa" panose="020B0502040204020203" pitchFamily="34" charset="0"/>
              </a:rPr>
              <a:t>MÉTRICAS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BB5666C-EEFD-40E9-825A-B5F064719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907" y="1360935"/>
            <a:ext cx="5602357" cy="5602357"/>
          </a:xfrm>
          <a:prstGeom prst="rect">
            <a:avLst/>
          </a:prstGeom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4FDC77-7EC4-4423-BBEE-40E34DC7F3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60" t="36876"/>
          <a:stretch/>
        </p:blipFill>
        <p:spPr bwMode="auto">
          <a:xfrm rot="10800000">
            <a:off x="0" y="-415789"/>
            <a:ext cx="1448628" cy="355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F229CB-F4DA-4DF6-8DAE-0EF5FC50C9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60" t="36876"/>
          <a:stretch/>
        </p:blipFill>
        <p:spPr bwMode="auto">
          <a:xfrm>
            <a:off x="11002618" y="3796850"/>
            <a:ext cx="1448628" cy="355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1708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928</TotalTime>
  <Words>132</Words>
  <Application>Microsoft Office PowerPoint</Application>
  <PresentationFormat>Widescreen</PresentationFormat>
  <Paragraphs>28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Calibri Light</vt:lpstr>
      <vt:lpstr>Copperplate Gothic Bold</vt:lpstr>
      <vt:lpstr>Felix Titling</vt:lpstr>
      <vt:lpstr>Microsoft PhagsPa</vt:lpstr>
      <vt:lpstr>Muli</vt:lpstr>
      <vt:lpstr>Times New Roman</vt:lpstr>
      <vt:lpstr>Tema do Office</vt:lpstr>
      <vt:lpstr>Apresentação do PowerPoint</vt:lpstr>
      <vt:lpstr>CONTEXTO</vt:lpstr>
      <vt:lpstr>HLD E LLD DE SOLUÇÃO</vt:lpstr>
      <vt:lpstr>HLD</vt:lpstr>
      <vt:lpstr>LLD</vt:lpstr>
      <vt:lpstr>FERRAMENTA DE GESTÃO</vt:lpstr>
      <vt:lpstr>Apresentação do PowerPoint</vt:lpstr>
      <vt:lpstr>SITE INSTITUCIONAL  &amp; DASHBOARD</vt:lpstr>
      <vt:lpstr>MÉTRICAS</vt:lpstr>
      <vt:lpstr>TABELAS &amp;  MODELO LÓGICO</vt:lpstr>
      <vt:lpstr>ARQUIVOS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GIOVANNA BUTINI POMPEU  .</dc:creator>
  <cp:lastModifiedBy>GIOVANNA BUTINI POMPEU  .</cp:lastModifiedBy>
  <cp:revision>49</cp:revision>
  <dcterms:created xsi:type="dcterms:W3CDTF">2021-05-12T16:47:43Z</dcterms:created>
  <dcterms:modified xsi:type="dcterms:W3CDTF">2021-05-24T02:38:27Z</dcterms:modified>
</cp:coreProperties>
</file>